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heme/themeOverride3.xml" ContentType="application/vnd.openxmlformats-officedocument.themeOverride+xml"/>
  <Override PartName="/ppt/tags/tag3.xml" ContentType="application/vnd.openxmlformats-officedocument.presentationml.tags+xml"/>
  <Override PartName="/ppt/theme/themeOverride4.xml" ContentType="application/vnd.openxmlformats-officedocument.themeOverride+xml"/>
  <Override PartName="/ppt/tags/tag4.xml" ContentType="application/vnd.openxmlformats-officedocument.presentationml.tags+xml"/>
  <Override PartName="/ppt/theme/themeOverride5.xml" ContentType="application/vnd.openxmlformats-officedocument.themeOverride+xml"/>
  <Override PartName="/ppt/tags/tag5.xml" ContentType="application/vnd.openxmlformats-officedocument.presentationml.tags+xml"/>
  <Override PartName="/ppt/theme/themeOverride6.xml" ContentType="application/vnd.openxmlformats-officedocument.themeOverride+xml"/>
  <Override PartName="/ppt/tags/tag6.xml" ContentType="application/vnd.openxmlformats-officedocument.presentationml.tags+xml"/>
  <Override PartName="/ppt/theme/themeOverride7.xml" ContentType="application/vnd.openxmlformats-officedocument.themeOverride+xml"/>
  <Override PartName="/ppt/tags/tag7.xml" ContentType="application/vnd.openxmlformats-officedocument.presentationml.tags+xml"/>
  <Override PartName="/ppt/theme/themeOverride8.xml" ContentType="application/vnd.openxmlformats-officedocument.themeOverride+xml"/>
  <Override PartName="/ppt/tags/tag8.xml" ContentType="application/vnd.openxmlformats-officedocument.presentationml.tags+xml"/>
  <Override PartName="/ppt/theme/themeOverride9.xml" ContentType="application/vnd.openxmlformats-officedocument.themeOverride+xml"/>
  <Override PartName="/ppt/tags/tag9.xml" ContentType="application/vnd.openxmlformats-officedocument.presentationml.tags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15"/>
  </p:notesMasterIdLst>
  <p:handoutMasterIdLst>
    <p:handoutMasterId r:id="rId16"/>
  </p:handoutMasterIdLst>
  <p:sldIdLst>
    <p:sldId id="290" r:id="rId3"/>
    <p:sldId id="258" r:id="rId4"/>
    <p:sldId id="440" r:id="rId5"/>
    <p:sldId id="442" r:id="rId6"/>
    <p:sldId id="443" r:id="rId7"/>
    <p:sldId id="444" r:id="rId8"/>
    <p:sldId id="445" r:id="rId9"/>
    <p:sldId id="446" r:id="rId10"/>
    <p:sldId id="447" r:id="rId11"/>
    <p:sldId id="448" r:id="rId12"/>
    <p:sldId id="449" r:id="rId13"/>
    <p:sldId id="415" r:id="rId14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30BB"/>
    <a:srgbClr val="034ABD"/>
    <a:srgbClr val="0B5CB5"/>
    <a:srgbClr val="130868"/>
    <a:srgbClr val="210DB3"/>
    <a:srgbClr val="106F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3" autoAdjust="0"/>
    <p:restoredTop sz="91826" autoAdjust="0"/>
  </p:normalViewPr>
  <p:slideViewPr>
    <p:cSldViewPr>
      <p:cViewPr varScale="1">
        <p:scale>
          <a:sx n="67" d="100"/>
          <a:sy n="67" d="100"/>
        </p:scale>
        <p:origin x="-147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orient="horz" pos="2208"/>
        <p:guide pos="2160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media1.wma>
</file>

<file path=ppt/media/media10.wma>
</file>

<file path=ppt/media/media11.wma>
</file>

<file path=ppt/media/media12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/>
              <a:t>10/16/2020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/>
              <a:t>10/16/2020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/>
              <a:t>10/16/2020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10/16/2020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10/16/2020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10/16/2020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10/16/2020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0.wma"/><Relationship Id="rId7" Type="http://schemas.openxmlformats.org/officeDocument/2006/relationships/image" Target="../media/image4.png"/><Relationship Id="rId2" Type="http://schemas.openxmlformats.org/officeDocument/2006/relationships/tags" Target="../tags/tag8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wma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1.wma"/><Relationship Id="rId7" Type="http://schemas.openxmlformats.org/officeDocument/2006/relationships/image" Target="../media/image4.png"/><Relationship Id="rId2" Type="http://schemas.openxmlformats.org/officeDocument/2006/relationships/tags" Target="../tags/tag9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wm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3.wma"/><Relationship Id="rId7" Type="http://schemas.openxmlformats.org/officeDocument/2006/relationships/image" Target="../media/image4.png"/><Relationship Id="rId2" Type="http://schemas.openxmlformats.org/officeDocument/2006/relationships/tags" Target="../tags/tag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wma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wma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wma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5.wma"/><Relationship Id="rId7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wma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6.wma"/><Relationship Id="rId7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wma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7.wma"/><Relationship Id="rId7" Type="http://schemas.openxmlformats.org/officeDocument/2006/relationships/image" Target="../media/image5.png"/><Relationship Id="rId2" Type="http://schemas.openxmlformats.org/officeDocument/2006/relationships/tags" Target="../tags/tag5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wma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wma"/><Relationship Id="rId7" Type="http://schemas.openxmlformats.org/officeDocument/2006/relationships/image" Target="../media/image4.png"/><Relationship Id="rId2" Type="http://schemas.openxmlformats.org/officeDocument/2006/relationships/tags" Target="../tags/tag6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wma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9.wma"/><Relationship Id="rId7" Type="http://schemas.openxmlformats.org/officeDocument/2006/relationships/image" Target="../media/image7.jpeg"/><Relationship Id="rId2" Type="http://schemas.openxmlformats.org/officeDocument/2006/relationships/tags" Target="../tags/tag7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wm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</a:t>
            </a:r>
            <a:r>
              <a:rPr lang="en-US" sz="32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Language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Lecture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23</a:t>
            </a:r>
            <a:endParaRPr lang="en-US" sz="2000" dirty="0" smtClean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54"/>
    </mc:Choice>
    <mc:Fallback>
      <p:transition spd="slow" advTm="6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ARM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Bit-Addressable Memory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Region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10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3962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A </a:t>
            </a:r>
            <a:r>
              <a:rPr lang="en-US" sz="2000" b="1" dirty="0"/>
              <a:t>program to set HIGH the D6 of the SRAM location 0x20000001 </a:t>
            </a:r>
            <a:endParaRPr lang="fa-IR" sz="2000" b="1" dirty="0" smtClean="0"/>
          </a:p>
          <a:p>
            <a:pPr lvl="1"/>
            <a:r>
              <a:rPr lang="en-US" sz="2000" b="1" dirty="0">
                <a:solidFill>
                  <a:srgbClr val="C00000"/>
                </a:solidFill>
              </a:rPr>
              <a:t>LDR R1, =0x20000001 </a:t>
            </a:r>
            <a:r>
              <a:rPr lang="en-US" sz="2000" b="1" dirty="0">
                <a:solidFill>
                  <a:srgbClr val="00B050"/>
                </a:solidFill>
              </a:rPr>
              <a:t>; load the address of the byte</a:t>
            </a:r>
          </a:p>
          <a:p>
            <a:pPr lvl="1"/>
            <a:r>
              <a:rPr lang="en-US" sz="2000" b="1" dirty="0">
                <a:solidFill>
                  <a:srgbClr val="C00000"/>
                </a:solidFill>
              </a:rPr>
              <a:t>LDRB R2, [R1] </a:t>
            </a:r>
            <a:r>
              <a:rPr lang="en-US" sz="2000" b="1" dirty="0">
                <a:solidFill>
                  <a:srgbClr val="00B050"/>
                </a:solidFill>
              </a:rPr>
              <a:t>; get the byte</a:t>
            </a:r>
          </a:p>
          <a:p>
            <a:pPr lvl="1"/>
            <a:r>
              <a:rPr lang="en-US" sz="2000" b="1" dirty="0">
                <a:solidFill>
                  <a:srgbClr val="C00000"/>
                </a:solidFill>
              </a:rPr>
              <a:t>ORR R2, R2, #2_01000000 </a:t>
            </a:r>
            <a:r>
              <a:rPr lang="en-US" sz="2000" b="1" dirty="0">
                <a:solidFill>
                  <a:srgbClr val="00B050"/>
                </a:solidFill>
              </a:rPr>
              <a:t>; make D6 bit high</a:t>
            </a:r>
          </a:p>
          <a:p>
            <a:pPr lvl="1"/>
            <a:r>
              <a:rPr lang="en-US" sz="2000" b="1" dirty="0">
                <a:solidFill>
                  <a:srgbClr val="00B050"/>
                </a:solidFill>
              </a:rPr>
              <a:t>; (binary representation in </a:t>
            </a:r>
            <a:r>
              <a:rPr lang="en-US" sz="2000" b="1" dirty="0" err="1">
                <a:solidFill>
                  <a:srgbClr val="00B050"/>
                </a:solidFill>
              </a:rPr>
              <a:t>Keil</a:t>
            </a:r>
            <a:r>
              <a:rPr lang="en-US" sz="2000" b="1" dirty="0">
                <a:solidFill>
                  <a:srgbClr val="00B050"/>
                </a:solidFill>
              </a:rPr>
              <a:t> for 0b01000000)</a:t>
            </a:r>
          </a:p>
          <a:p>
            <a:pPr lvl="1"/>
            <a:r>
              <a:rPr lang="en-US" sz="2000" b="1" dirty="0">
                <a:solidFill>
                  <a:srgbClr val="C00000"/>
                </a:solidFill>
              </a:rPr>
              <a:t>STRB R2, [R1] </a:t>
            </a:r>
            <a:r>
              <a:rPr lang="en-US" sz="2000" b="1" dirty="0">
                <a:solidFill>
                  <a:srgbClr val="00B050"/>
                </a:solidFill>
              </a:rPr>
              <a:t>; write it </a:t>
            </a:r>
            <a:r>
              <a:rPr lang="en-US" sz="2000" b="1" dirty="0" smtClean="0">
                <a:solidFill>
                  <a:srgbClr val="00B050"/>
                </a:solidFill>
              </a:rPr>
              <a:t>back</a:t>
            </a:r>
            <a:endParaRPr lang="fa-IR" sz="2000" b="1" dirty="0" smtClean="0">
              <a:solidFill>
                <a:srgbClr val="00B050"/>
              </a:solidFill>
            </a:endParaRPr>
          </a:p>
          <a:p>
            <a:pPr lvl="1">
              <a:lnSpc>
                <a:spcPct val="150000"/>
              </a:lnSpc>
            </a:pPr>
            <a:endParaRPr lang="en-US" sz="2000" b="1" dirty="0" smtClean="0">
              <a:solidFill>
                <a:srgbClr val="00B050"/>
              </a:solidFill>
            </a:endParaRPr>
          </a:p>
          <a:p>
            <a:pPr lvl="1">
              <a:lnSpc>
                <a:spcPct val="150000"/>
              </a:lnSpc>
            </a:pPr>
            <a:endParaRPr lang="fa-IR" sz="2000" b="1" dirty="0">
              <a:solidFill>
                <a:srgbClr val="00B050"/>
              </a:solidFill>
            </a:endParaRPr>
          </a:p>
          <a:p>
            <a:pPr lvl="1"/>
            <a:r>
              <a:rPr lang="en-US" sz="2000" b="1" dirty="0">
                <a:solidFill>
                  <a:srgbClr val="C00000"/>
                </a:solidFill>
              </a:rPr>
              <a:t>LDR R1, =0x22000038 </a:t>
            </a:r>
            <a:r>
              <a:rPr lang="en-US" sz="2000" b="1" dirty="0">
                <a:solidFill>
                  <a:srgbClr val="00B050"/>
                </a:solidFill>
              </a:rPr>
              <a:t>; load the alias address of the bit</a:t>
            </a:r>
            <a:r>
              <a:rPr lang="en-US" sz="2000" dirty="0">
                <a:solidFill>
                  <a:srgbClr val="00B050"/>
                </a:solidFill>
              </a:rPr>
              <a:t/>
            </a:r>
            <a:br>
              <a:rPr lang="en-US" sz="2000" dirty="0">
                <a:solidFill>
                  <a:srgbClr val="00B050"/>
                </a:solidFill>
              </a:rPr>
            </a:br>
            <a:r>
              <a:rPr lang="en-US" sz="2000" b="1" dirty="0">
                <a:solidFill>
                  <a:srgbClr val="C00000"/>
                </a:solidFill>
              </a:rPr>
              <a:t>MOV R2, #1 </a:t>
            </a:r>
            <a:r>
              <a:rPr lang="en-US" sz="2000" b="1" dirty="0">
                <a:solidFill>
                  <a:srgbClr val="00B050"/>
                </a:solidFill>
              </a:rPr>
              <a:t>; R2 = 1</a:t>
            </a:r>
            <a:r>
              <a:rPr lang="en-US" sz="2000" dirty="0">
                <a:solidFill>
                  <a:srgbClr val="00B050"/>
                </a:solidFill>
              </a:rPr>
              <a:t/>
            </a:r>
            <a:br>
              <a:rPr lang="en-US" sz="2000" dirty="0">
                <a:solidFill>
                  <a:srgbClr val="00B050"/>
                </a:solidFill>
              </a:rPr>
            </a:br>
            <a:r>
              <a:rPr lang="en-US" sz="2000" b="1" dirty="0">
                <a:solidFill>
                  <a:srgbClr val="C00000"/>
                </a:solidFill>
              </a:rPr>
              <a:t>STR R2, [R1] </a:t>
            </a:r>
            <a:r>
              <a:rPr lang="en-US" sz="2000" b="1" dirty="0">
                <a:solidFill>
                  <a:srgbClr val="00B050"/>
                </a:solidFill>
              </a:rPr>
              <a:t>; Write one to D6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0992053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92452"/>
    </mc:Choice>
    <mc:Fallback>
      <p:transition spd="slow" advTm="192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ADR, LDR, and PC Relative Addressing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11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396288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Using PC </a:t>
            </a:r>
            <a:r>
              <a:rPr lang="en-US" sz="2000" b="1" dirty="0"/>
              <a:t>(R15) </a:t>
            </a:r>
            <a:r>
              <a:rPr lang="en-US" sz="2000" b="1" dirty="0" smtClean="0"/>
              <a:t>register as </a:t>
            </a:r>
            <a:r>
              <a:rPr lang="en-US" sz="2000" b="1" dirty="0"/>
              <a:t>the pointer register</a:t>
            </a:r>
            <a:endParaRPr lang="fa-IR" sz="2000" b="1" dirty="0" smtClean="0"/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	LDR   R0</a:t>
            </a:r>
            <a:r>
              <a:rPr lang="en-US" sz="2000" b="1" dirty="0">
                <a:solidFill>
                  <a:srgbClr val="C00000"/>
                </a:solidFill>
              </a:rPr>
              <a:t>, [PC, #</a:t>
            </a:r>
            <a:r>
              <a:rPr lang="en-US" sz="2000" b="1" dirty="0" smtClean="0">
                <a:solidFill>
                  <a:srgbClr val="C00000"/>
                </a:solidFill>
              </a:rPr>
              <a:t>4]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What is the value of R0 if LDR is in address 0x00000004?</a:t>
            </a:r>
          </a:p>
          <a:p>
            <a:r>
              <a:rPr lang="en-US" sz="2000" b="1" dirty="0" smtClean="0">
                <a:solidFill>
                  <a:srgbClr val="0530BB"/>
                </a:solidFill>
              </a:rPr>
              <a:t>		R0=</a:t>
            </a:r>
            <a:r>
              <a:rPr lang="en-US" sz="2000" b="1" dirty="0">
                <a:solidFill>
                  <a:srgbClr val="0530BB"/>
                </a:solidFill>
              </a:rPr>
              <a:t> </a:t>
            </a:r>
            <a:r>
              <a:rPr lang="en-US" sz="2000" b="1" dirty="0" smtClean="0">
                <a:solidFill>
                  <a:srgbClr val="0530BB"/>
                </a:solidFill>
              </a:rPr>
              <a:t>0x00000004 + 4 + 8</a:t>
            </a: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The ADR Pseudo-instruction</a:t>
            </a:r>
            <a:endParaRPr lang="fa-IR" sz="2000" b="1" dirty="0"/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	ADR   </a:t>
            </a:r>
            <a:r>
              <a:rPr lang="en-US" sz="2000" b="1" dirty="0" err="1" smtClean="0">
                <a:solidFill>
                  <a:srgbClr val="C00000"/>
                </a:solidFill>
              </a:rPr>
              <a:t>Rn</a:t>
            </a:r>
            <a:r>
              <a:rPr lang="en-US" sz="2000" b="1" dirty="0">
                <a:solidFill>
                  <a:srgbClr val="C00000"/>
                </a:solidFill>
              </a:rPr>
              <a:t>, </a:t>
            </a:r>
            <a:r>
              <a:rPr lang="en-US" sz="2000" b="1" dirty="0" smtClean="0">
                <a:solidFill>
                  <a:srgbClr val="C00000"/>
                </a:solidFill>
              </a:rPr>
              <a:t>Label</a:t>
            </a:r>
            <a:r>
              <a:rPr lang="fa-IR" sz="2000" b="1" dirty="0" smtClean="0">
                <a:solidFill>
                  <a:srgbClr val="C00000"/>
                </a:solidFill>
              </a:rPr>
              <a:t>  </a:t>
            </a:r>
            <a:r>
              <a:rPr lang="en-US" sz="2000" b="1" dirty="0" smtClean="0">
                <a:solidFill>
                  <a:srgbClr val="C00000"/>
                </a:solidFill>
              </a:rPr>
              <a:t> </a:t>
            </a:r>
            <a:r>
              <a:rPr lang="en-US" sz="2000" b="1" dirty="0">
                <a:solidFill>
                  <a:srgbClr val="C00000"/>
                </a:solidFill>
                <a:sym typeface="Wingdings" panose="05000000000000000000" pitchFamily="2" charset="2"/>
              </a:rPr>
              <a:t> </a:t>
            </a:r>
            <a:r>
              <a:rPr lang="en-US" sz="2000" b="1" dirty="0" smtClean="0">
                <a:solidFill>
                  <a:srgbClr val="C00000"/>
                </a:solidFill>
                <a:sym typeface="Wingdings" panose="05000000000000000000" pitchFamily="2" charset="2"/>
              </a:rPr>
              <a:t> ADD </a:t>
            </a:r>
            <a:r>
              <a:rPr lang="en-US" sz="2000" b="1" dirty="0" err="1">
                <a:solidFill>
                  <a:srgbClr val="C00000"/>
                </a:solidFill>
                <a:sym typeface="Wingdings" panose="05000000000000000000" pitchFamily="2" charset="2"/>
              </a:rPr>
              <a:t>Rn</a:t>
            </a:r>
            <a:r>
              <a:rPr lang="en-US" sz="2000" b="1" dirty="0">
                <a:solidFill>
                  <a:srgbClr val="C00000"/>
                </a:solidFill>
                <a:sym typeface="Wingdings" panose="05000000000000000000" pitchFamily="2" charset="2"/>
              </a:rPr>
              <a:t>, PC, #</a:t>
            </a:r>
            <a:r>
              <a:rPr lang="en-US" sz="2000" b="1" dirty="0" smtClean="0">
                <a:solidFill>
                  <a:srgbClr val="C00000"/>
                </a:solidFill>
                <a:sym typeface="Wingdings" panose="05000000000000000000" pitchFamily="2" charset="2"/>
              </a:rPr>
              <a:t>offset</a:t>
            </a:r>
          </a:p>
          <a:p>
            <a:pPr lvl="1"/>
            <a:endParaRPr lang="en-US" sz="2000" b="1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Implementing the LDR Pseudo-instruction</a:t>
            </a:r>
            <a:endParaRPr lang="fa-IR" sz="2000" b="1" dirty="0"/>
          </a:p>
          <a:p>
            <a:pPr lvl="1"/>
            <a:r>
              <a:rPr lang="en-US" sz="2000" b="1" dirty="0" smtClean="0">
                <a:solidFill>
                  <a:srgbClr val="C00000"/>
                </a:solidFill>
              </a:rPr>
              <a:t>	LDR  R2</a:t>
            </a:r>
            <a:r>
              <a:rPr lang="en-US" sz="2000" b="1" dirty="0">
                <a:solidFill>
                  <a:srgbClr val="C00000"/>
                </a:solidFill>
              </a:rPr>
              <a:t>, </a:t>
            </a:r>
            <a:r>
              <a:rPr lang="en-US" sz="2000" b="1" dirty="0" smtClean="0">
                <a:solidFill>
                  <a:srgbClr val="C00000"/>
                </a:solidFill>
              </a:rPr>
              <a:t>=0x12345678</a:t>
            </a:r>
          </a:p>
          <a:p>
            <a:pPr lvl="1"/>
            <a:endParaRPr lang="en-US" sz="2000" b="1" dirty="0" smtClean="0">
              <a:solidFill>
                <a:srgbClr val="C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Assembler </a:t>
            </a:r>
            <a:r>
              <a:rPr lang="en-US" sz="2000" b="1" dirty="0"/>
              <a:t>stores the value as a constant </a:t>
            </a:r>
            <a:r>
              <a:rPr lang="en-US" sz="2000" b="1" dirty="0" smtClean="0"/>
              <a:t>in </a:t>
            </a:r>
            <a:r>
              <a:rPr lang="en-US" sz="2000" b="1" dirty="0"/>
              <a:t>program </a:t>
            </a:r>
            <a:r>
              <a:rPr lang="en-US" sz="2000" b="1" dirty="0" smtClean="0"/>
              <a:t>memory</a:t>
            </a:r>
          </a:p>
          <a:p>
            <a:pPr lvl="1"/>
            <a:endParaRPr lang="fa-IR" sz="2000" b="1" dirty="0" smtClean="0"/>
          </a:p>
          <a:p>
            <a:pPr lvl="2"/>
            <a:r>
              <a:rPr lang="en-US" sz="2000" b="1" dirty="0">
                <a:solidFill>
                  <a:srgbClr val="C00000"/>
                </a:solidFill>
              </a:rPr>
              <a:t>LDR </a:t>
            </a:r>
            <a:r>
              <a:rPr lang="en-US" sz="2000" b="1" dirty="0" smtClean="0">
                <a:solidFill>
                  <a:srgbClr val="C00000"/>
                </a:solidFill>
              </a:rPr>
              <a:t>R2, </a:t>
            </a:r>
            <a:r>
              <a:rPr lang="en-US" sz="2000" b="1" dirty="0">
                <a:solidFill>
                  <a:srgbClr val="C00000"/>
                </a:solidFill>
              </a:rPr>
              <a:t>[PC, #0x0008]</a:t>
            </a:r>
            <a:endParaRPr lang="en-US" sz="2000" b="1" dirty="0" smtClean="0">
              <a:solidFill>
                <a:srgbClr val="C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2818037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78820"/>
    </mc:Choice>
    <mc:Fallback>
      <p:transition spd="slow" advTm="478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12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 smtClean="0"/>
              <a:t>End of Chapter 6!</a:t>
            </a:r>
            <a:endParaRPr lang="en-US" sz="3200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356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1205"/>
    </mc:Choice>
    <mc:Fallback>
      <p:transition spd="slow" advTm="21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 smtClean="0"/>
              <a:t>Arm </a:t>
            </a:r>
            <a:r>
              <a:rPr lang="en-US" sz="2000" b="1" dirty="0"/>
              <a:t>Assembly Language Programming and Architecture,  Volume 1, 1st edition, Muhammad Ali </a:t>
            </a:r>
            <a:r>
              <a:rPr lang="en-US" sz="2000" b="1" dirty="0" err="1"/>
              <a:t>Mazidi</a:t>
            </a:r>
            <a:r>
              <a:rPr lang="en-US" sz="2000" b="1" dirty="0"/>
              <a:t>, </a:t>
            </a:r>
            <a:r>
              <a:rPr lang="en-US" sz="2000" b="1" dirty="0" err="1"/>
              <a:t>Sarmad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and </a:t>
            </a:r>
            <a:r>
              <a:rPr lang="en-US" sz="2000" b="1" dirty="0" err="1"/>
              <a:t>Sepehr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</a:t>
            </a:r>
            <a:r>
              <a:rPr lang="en-US" sz="2000" b="1" dirty="0" err="1"/>
              <a:t>MicroDigitalEd</a:t>
            </a:r>
            <a:r>
              <a:rPr lang="en-US" sz="2000" b="1" dirty="0"/>
              <a:t>, </a:t>
            </a:r>
            <a:r>
              <a:rPr lang="en-US" sz="2000" b="1" dirty="0" smtClean="0"/>
              <a:t>2013.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endParaRPr lang="en-US" sz="2000" b="1" dirty="0"/>
          </a:p>
          <a:p>
            <a:pPr algn="l"/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algn="l"/>
            <a:endParaRPr lang="fa-IR" sz="16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9"/>
    </mc:Choice>
    <mc:Fallback>
      <p:transition spd="slow" advTm="4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Stack and Stack Usage in ARM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Stack</a:t>
            </a:r>
            <a:r>
              <a:rPr lang="en-US" sz="2000" b="1" dirty="0"/>
              <a:t>:  </a:t>
            </a:r>
            <a:r>
              <a:rPr lang="en-US" sz="2000" b="1" dirty="0" smtClean="0"/>
              <a:t>A data </a:t>
            </a:r>
            <a:r>
              <a:rPr lang="en-US" sz="2000" b="1" dirty="0"/>
              <a:t>structure that allows easy access to </a:t>
            </a:r>
            <a:r>
              <a:rPr lang="en-US" sz="2000" b="1" dirty="0" smtClean="0"/>
              <a:t>the top </a:t>
            </a:r>
            <a:r>
              <a:rPr lang="en-US" sz="2000" b="1" dirty="0"/>
              <a:t>of the </a:t>
            </a:r>
            <a:r>
              <a:rPr lang="en-US" sz="2000" b="1" dirty="0" smtClean="0"/>
              <a:t>stack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Stack </a:t>
            </a:r>
            <a:r>
              <a:rPr lang="en-US" sz="2400" b="1" dirty="0"/>
              <a:t>in assembly</a:t>
            </a:r>
            <a:r>
              <a:rPr lang="en-US" sz="2000" b="1" dirty="0"/>
              <a:t>: </a:t>
            </a:r>
            <a:r>
              <a:rPr lang="en-US" sz="2000" b="1" dirty="0" smtClean="0"/>
              <a:t>A </a:t>
            </a:r>
            <a:r>
              <a:rPr lang="en-US" sz="2000" b="1" dirty="0"/>
              <a:t>section of memory </a:t>
            </a:r>
            <a:r>
              <a:rPr lang="en-US" sz="2000" b="1" dirty="0" smtClean="0"/>
              <a:t>to store data temporarily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Hardware </a:t>
            </a:r>
            <a:r>
              <a:rPr lang="en-US" sz="2000" b="1" dirty="0"/>
              <a:t>support to facilitate the creation </a:t>
            </a:r>
            <a:r>
              <a:rPr lang="en-US" sz="2000" b="1" dirty="0" smtClean="0"/>
              <a:t>and maintenance </a:t>
            </a:r>
            <a:r>
              <a:rPr lang="en-US" sz="2000" b="1" dirty="0"/>
              <a:t>of </a:t>
            </a:r>
            <a:r>
              <a:rPr lang="en-US" sz="2000" b="1" dirty="0" smtClean="0"/>
              <a:t>stack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C00000"/>
                </a:solidFill>
              </a:rPr>
              <a:t>All</a:t>
            </a:r>
            <a:r>
              <a:rPr lang="en-US" sz="2400" b="1" dirty="0" smtClean="0"/>
              <a:t> </a:t>
            </a:r>
            <a:r>
              <a:rPr lang="en-US" sz="2400" b="1" dirty="0"/>
              <a:t>the general registers </a:t>
            </a:r>
            <a:r>
              <a:rPr lang="en-US" sz="2400" b="1" dirty="0" smtClean="0"/>
              <a:t>can be </a:t>
            </a:r>
            <a:r>
              <a:rPr lang="en-US" sz="2400" b="1" dirty="0"/>
              <a:t>used as a stack </a:t>
            </a:r>
            <a:r>
              <a:rPr lang="en-US" sz="2400" b="1" dirty="0" smtClean="0"/>
              <a:t>pointer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</a:rPr>
              <a:t>Descending stack</a:t>
            </a:r>
            <a:r>
              <a:rPr lang="en-US" sz="2400" b="1" dirty="0"/>
              <a:t>: pointing to a </a:t>
            </a:r>
            <a:r>
              <a:rPr lang="en-US" sz="2400" b="1" dirty="0" smtClean="0"/>
              <a:t>lower address </a:t>
            </a:r>
            <a:r>
              <a:rPr lang="en-US" sz="2400" b="1" dirty="0"/>
              <a:t>after </a:t>
            </a:r>
            <a:r>
              <a:rPr lang="en-US" sz="2400" b="1" dirty="0" smtClean="0"/>
              <a:t>push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C00000"/>
                </a:solidFill>
              </a:rPr>
              <a:t>Ascending stack</a:t>
            </a:r>
            <a:r>
              <a:rPr lang="en-US" sz="2400" b="1" dirty="0" smtClean="0"/>
              <a:t>: </a:t>
            </a:r>
            <a:r>
              <a:rPr lang="en-US" sz="2400" b="1" dirty="0"/>
              <a:t>pointing to a </a:t>
            </a:r>
            <a:r>
              <a:rPr lang="en-US" sz="2400" b="1" dirty="0" smtClean="0"/>
              <a:t>higher address </a:t>
            </a:r>
            <a:r>
              <a:rPr lang="en-US" sz="2400" b="1" dirty="0"/>
              <a:t>after push</a:t>
            </a:r>
            <a:endParaRPr lang="en-US" sz="2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</a:rPr>
              <a:t>Empty stack</a:t>
            </a:r>
            <a:r>
              <a:rPr lang="en-US" sz="2400" b="1" dirty="0"/>
              <a:t>: point to </a:t>
            </a:r>
            <a:r>
              <a:rPr lang="en-US" sz="2400" b="1" dirty="0" smtClean="0"/>
              <a:t>where </a:t>
            </a:r>
            <a:r>
              <a:rPr lang="en-US" sz="2400" b="1" dirty="0"/>
              <a:t>the new data will be stored</a:t>
            </a:r>
            <a:endParaRPr lang="en-US" sz="2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</a:rPr>
              <a:t>Full Stack</a:t>
            </a:r>
            <a:r>
              <a:rPr lang="en-US" sz="2400" b="1" dirty="0"/>
              <a:t>: point to </a:t>
            </a:r>
            <a:r>
              <a:rPr lang="en-US" sz="2400" b="1" dirty="0" smtClean="0"/>
              <a:t>where </a:t>
            </a:r>
            <a:r>
              <a:rPr lang="en-US" sz="2400" b="1" dirty="0"/>
              <a:t>the old data will be taken </a:t>
            </a:r>
            <a:r>
              <a:rPr lang="en-US" sz="2400" b="1" dirty="0" smtClean="0"/>
              <a:t>off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instructions </a:t>
            </a:r>
            <a:r>
              <a:rPr lang="en-US" sz="2400" b="1" dirty="0">
                <a:solidFill>
                  <a:srgbClr val="C00000"/>
                </a:solidFill>
              </a:rPr>
              <a:t>PUSH</a:t>
            </a:r>
            <a:r>
              <a:rPr lang="en-US" sz="2400" b="1" dirty="0"/>
              <a:t>, </a:t>
            </a:r>
            <a:r>
              <a:rPr lang="en-US" sz="2400" b="1" dirty="0">
                <a:solidFill>
                  <a:srgbClr val="C00000"/>
                </a:solidFill>
              </a:rPr>
              <a:t>POP</a:t>
            </a:r>
            <a:r>
              <a:rPr lang="en-US" sz="2400" b="1" dirty="0"/>
              <a:t> and </a:t>
            </a:r>
            <a:r>
              <a:rPr lang="en-US" sz="2400" b="1" dirty="0">
                <a:solidFill>
                  <a:srgbClr val="C00000"/>
                </a:solidFill>
              </a:rPr>
              <a:t>interrupt</a:t>
            </a:r>
            <a:r>
              <a:rPr lang="en-US" sz="2400" b="1" dirty="0"/>
              <a:t> </a:t>
            </a:r>
            <a:r>
              <a:rPr lang="en-US" sz="2400" b="1" dirty="0">
                <a:solidFill>
                  <a:srgbClr val="C00000"/>
                </a:solidFill>
              </a:rPr>
              <a:t>handling</a:t>
            </a:r>
            <a:r>
              <a:rPr lang="en-US" sz="2400" b="1" dirty="0"/>
              <a:t> assume the stack to be </a:t>
            </a:r>
            <a:r>
              <a:rPr lang="en-US" sz="2400" b="1" dirty="0" smtClean="0">
                <a:solidFill>
                  <a:srgbClr val="00B050"/>
                </a:solidFill>
              </a:rPr>
              <a:t>full descending</a:t>
            </a:r>
          </a:p>
          <a:p>
            <a:pPr marL="914400" lvl="4"/>
            <a:endParaRPr lang="pt-BR" sz="2400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360852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43237"/>
    </mc:Choice>
    <mc:Fallback>
      <p:transition spd="slow" advTm="343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Stack and Stack Usage in ARM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Full descending stack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Stack </a:t>
            </a:r>
            <a:r>
              <a:rPr lang="en-US" sz="2000" b="1" dirty="0"/>
              <a:t>pointer is pointing to the </a:t>
            </a:r>
            <a:r>
              <a:rPr lang="en-US" sz="2000" b="1" dirty="0">
                <a:solidFill>
                  <a:srgbClr val="C00000"/>
                </a:solidFill>
              </a:rPr>
              <a:t>last word </a:t>
            </a:r>
            <a:r>
              <a:rPr lang="en-US" sz="2000" b="1" dirty="0"/>
              <a:t>of data put </a:t>
            </a:r>
            <a:r>
              <a:rPr lang="en-US" sz="2000" b="1" dirty="0" smtClean="0"/>
              <a:t>onto the stack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If </a:t>
            </a:r>
            <a:r>
              <a:rPr lang="en-US" sz="2400" b="1" dirty="0"/>
              <a:t>the stack is </a:t>
            </a:r>
            <a:r>
              <a:rPr lang="en-US" sz="2400" b="1" dirty="0">
                <a:solidFill>
                  <a:srgbClr val="C00000"/>
                </a:solidFill>
              </a:rPr>
              <a:t>empty</a:t>
            </a:r>
            <a:r>
              <a:rPr lang="en-US" sz="2400" b="1" dirty="0"/>
              <a:t> (no data stored in the stack yet</a:t>
            </a:r>
            <a:r>
              <a:rPr lang="en-US" sz="2400" b="1" dirty="0" smtClean="0"/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SP is pointing </a:t>
            </a:r>
            <a:r>
              <a:rPr lang="en-US" sz="2000" b="1" dirty="0"/>
              <a:t>to the word </a:t>
            </a:r>
            <a:r>
              <a:rPr lang="en-US" sz="2000" b="1" dirty="0">
                <a:solidFill>
                  <a:srgbClr val="C00000"/>
                </a:solidFill>
              </a:rPr>
              <a:t>immediately below </a:t>
            </a:r>
            <a:r>
              <a:rPr lang="en-US" sz="2000" b="1" dirty="0"/>
              <a:t>the </a:t>
            </a:r>
            <a:r>
              <a:rPr lang="en-US" sz="2000" b="1" dirty="0" smtClean="0"/>
              <a:t>stack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Initializing the stack pointer in </a:t>
            </a:r>
            <a:r>
              <a:rPr lang="en-US" sz="2400" b="1" dirty="0" smtClean="0"/>
              <a:t>ARM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The </a:t>
            </a:r>
            <a:r>
              <a:rPr lang="en-US" sz="2000" b="1" dirty="0">
                <a:solidFill>
                  <a:srgbClr val="C00000"/>
                </a:solidFill>
              </a:rPr>
              <a:t>R13 (SP) </a:t>
            </a:r>
            <a:r>
              <a:rPr lang="en-US" sz="2000" b="1" dirty="0"/>
              <a:t>register contains value </a:t>
            </a:r>
            <a:r>
              <a:rPr lang="en-US" sz="2000" b="1" dirty="0" smtClean="0"/>
              <a:t>0 at power up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W</a:t>
            </a:r>
            <a:r>
              <a:rPr lang="en-US" sz="2000" b="1" dirty="0" smtClean="0"/>
              <a:t>e </a:t>
            </a:r>
            <a:r>
              <a:rPr lang="en-US" sz="2000" b="1" dirty="0"/>
              <a:t>must </a:t>
            </a:r>
            <a:r>
              <a:rPr lang="en-US" sz="2000" b="1" dirty="0">
                <a:solidFill>
                  <a:srgbClr val="C00000"/>
                </a:solidFill>
              </a:rPr>
              <a:t>initialize</a:t>
            </a:r>
            <a:r>
              <a:rPr lang="en-US" sz="2000" b="1" dirty="0"/>
              <a:t> the SP at the beginning of the </a:t>
            </a:r>
            <a:r>
              <a:rPr lang="en-US" sz="2000" b="1" dirty="0" smtClean="0"/>
              <a:t>program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/>
              <a:t>Point </a:t>
            </a:r>
            <a:r>
              <a:rPr lang="en-US" sz="2000" b="1" dirty="0"/>
              <a:t>to somewhere in the </a:t>
            </a:r>
            <a:r>
              <a:rPr lang="en-US" sz="2000" b="1" dirty="0">
                <a:solidFill>
                  <a:srgbClr val="C00000"/>
                </a:solidFill>
              </a:rPr>
              <a:t>internal SRAM</a:t>
            </a:r>
            <a:endParaRPr lang="pt-BR" sz="2000" b="1" dirty="0">
              <a:solidFill>
                <a:srgbClr val="C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7866571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28769"/>
    </mc:Choice>
    <mc:Fallback>
      <p:transition spd="slow" advTm="128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Stack and Stack Usage in ARM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41148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530BB"/>
                </a:solidFill>
              </a:rPr>
              <a:t>Stack_Top </a:t>
            </a:r>
            <a:r>
              <a:rPr lang="en-US" b="1" dirty="0" err="1" smtClean="0">
                <a:solidFill>
                  <a:srgbClr val="0530BB"/>
                </a:solidFill>
              </a:rPr>
              <a:t>equ</a:t>
            </a:r>
            <a:r>
              <a:rPr lang="en-US" b="1" dirty="0" smtClean="0">
                <a:solidFill>
                  <a:srgbClr val="0530BB"/>
                </a:solidFill>
              </a:rPr>
              <a:t> 0x40008000</a:t>
            </a:r>
          </a:p>
          <a:p>
            <a:r>
              <a:rPr lang="en-US" b="1" dirty="0" smtClean="0">
                <a:solidFill>
                  <a:srgbClr val="0530BB"/>
                </a:solidFill>
              </a:rPr>
              <a:t>AREA EXAMPLE_6_17, CODE, READONLY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LDR R13, =Stack_Top </a:t>
            </a:r>
            <a:r>
              <a:rPr lang="en-US" b="1" dirty="0" smtClean="0">
                <a:solidFill>
                  <a:srgbClr val="00B050"/>
                </a:solidFill>
              </a:rPr>
              <a:t>; load SP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LDR R0, =0x125 </a:t>
            </a:r>
            <a:r>
              <a:rPr lang="en-US" b="1" dirty="0" smtClean="0">
                <a:solidFill>
                  <a:srgbClr val="00B050"/>
                </a:solidFill>
              </a:rPr>
              <a:t>; R0 = 0x125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LDR R1, =0x144 </a:t>
            </a:r>
            <a:r>
              <a:rPr lang="en-US" b="1" dirty="0" smtClean="0">
                <a:solidFill>
                  <a:srgbClr val="00B050"/>
                </a:solidFill>
              </a:rPr>
              <a:t>; R1 = 0x144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MOV R2, #0x56 </a:t>
            </a:r>
            <a:r>
              <a:rPr lang="en-US" b="1" dirty="0" smtClean="0">
                <a:solidFill>
                  <a:srgbClr val="00B050"/>
                </a:solidFill>
              </a:rPr>
              <a:t>; R2 = 0x56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BL MY_SUB </a:t>
            </a:r>
            <a:r>
              <a:rPr lang="en-US" b="1" dirty="0" smtClean="0">
                <a:solidFill>
                  <a:srgbClr val="00B050"/>
                </a:solidFill>
              </a:rPr>
              <a:t>; call a subroutine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ADD R3, R0, R1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ADD R3, R3, R2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HERE B HERE </a:t>
            </a:r>
            <a:r>
              <a:rPr lang="en-US" b="1" dirty="0" smtClean="0">
                <a:solidFill>
                  <a:srgbClr val="00B050"/>
                </a:solidFill>
              </a:rPr>
              <a:t>; stay here</a:t>
            </a:r>
          </a:p>
          <a:p>
            <a:r>
              <a:rPr lang="en-US" b="1" dirty="0" smtClean="0">
                <a:solidFill>
                  <a:srgbClr val="0530BB"/>
                </a:solidFill>
              </a:rPr>
              <a:t>MY_SUB</a:t>
            </a:r>
          </a:p>
          <a:p>
            <a:r>
              <a:rPr lang="en-US" b="1" dirty="0" smtClean="0">
                <a:solidFill>
                  <a:srgbClr val="00B050"/>
                </a:solidFill>
              </a:rPr>
              <a:t>; save R0, R1, and R2 on stack before use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SUB R13, R13, #4</a:t>
            </a:r>
            <a:r>
              <a:rPr lang="en-US" b="1" dirty="0" smtClean="0">
                <a:solidFill>
                  <a:srgbClr val="00B050"/>
                </a:solidFill>
              </a:rPr>
              <a:t>  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STR R0, [R13] </a:t>
            </a:r>
            <a:r>
              <a:rPr lang="en-US" b="1" dirty="0" smtClean="0">
                <a:solidFill>
                  <a:srgbClr val="00B050"/>
                </a:solidFill>
              </a:rPr>
              <a:t>; save R0 on stack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SUB R13, R13, #4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STR R1, [R13] </a:t>
            </a:r>
            <a:r>
              <a:rPr lang="en-US" b="1" dirty="0" smtClean="0">
                <a:solidFill>
                  <a:srgbClr val="00B050"/>
                </a:solidFill>
              </a:rPr>
              <a:t>; save R1 on stack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SUB R13, R13, #4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STR R2, [R13] </a:t>
            </a:r>
            <a:r>
              <a:rPr lang="en-US" b="1" dirty="0" smtClean="0">
                <a:solidFill>
                  <a:srgbClr val="00B050"/>
                </a:solidFill>
              </a:rPr>
              <a:t>; save R2 on stack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48200" y="1848683"/>
            <a:ext cx="4572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; -------- modify R0, R1, and R2</a:t>
            </a:r>
          </a:p>
          <a:p>
            <a:r>
              <a:rPr lang="en-US" b="1" dirty="0">
                <a:solidFill>
                  <a:srgbClr val="C00000"/>
                </a:solidFill>
              </a:rPr>
              <a:t>MOV R0, </a:t>
            </a:r>
            <a:r>
              <a:rPr lang="en-US" b="1" dirty="0" smtClean="0">
                <a:solidFill>
                  <a:srgbClr val="C00000"/>
                </a:solidFill>
              </a:rPr>
              <a:t>#15</a:t>
            </a:r>
            <a:endParaRPr lang="en-US" b="1" dirty="0">
              <a:solidFill>
                <a:srgbClr val="00B050"/>
              </a:solidFill>
            </a:endParaRPr>
          </a:p>
          <a:p>
            <a:r>
              <a:rPr lang="en-US" b="1" dirty="0">
                <a:solidFill>
                  <a:srgbClr val="C00000"/>
                </a:solidFill>
              </a:rPr>
              <a:t>MOV R1, </a:t>
            </a:r>
            <a:r>
              <a:rPr lang="en-US" b="1" dirty="0" smtClean="0">
                <a:solidFill>
                  <a:srgbClr val="C00000"/>
                </a:solidFill>
              </a:rPr>
              <a:t>#25</a:t>
            </a:r>
            <a:endParaRPr lang="en-US" b="1" dirty="0">
              <a:solidFill>
                <a:srgbClr val="00B050"/>
              </a:solidFill>
            </a:endParaRPr>
          </a:p>
          <a:p>
            <a:r>
              <a:rPr lang="en-US" b="1" dirty="0" smtClean="0">
                <a:solidFill>
                  <a:srgbClr val="C00000"/>
                </a:solidFill>
              </a:rPr>
              <a:t>SUB R2, R0, R1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STR R2, [LR, #4]</a:t>
            </a:r>
            <a:endParaRPr lang="en-US" b="1" dirty="0">
              <a:solidFill>
                <a:srgbClr val="00B050"/>
              </a:solidFill>
            </a:endParaRPr>
          </a:p>
          <a:p>
            <a:r>
              <a:rPr lang="en-US" b="1" dirty="0" smtClean="0">
                <a:solidFill>
                  <a:srgbClr val="00B05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restore the original registers contents from stack</a:t>
            </a:r>
          </a:p>
          <a:p>
            <a:r>
              <a:rPr lang="en-US" b="1" dirty="0">
                <a:solidFill>
                  <a:srgbClr val="C00000"/>
                </a:solidFill>
              </a:rPr>
              <a:t>LDR R2, [R13] </a:t>
            </a:r>
            <a:r>
              <a:rPr lang="en-US" b="1" dirty="0">
                <a:solidFill>
                  <a:srgbClr val="00B050"/>
                </a:solidFill>
              </a:rPr>
              <a:t>; restore R2 from stack</a:t>
            </a:r>
          </a:p>
          <a:p>
            <a:r>
              <a:rPr lang="en-US" b="1" dirty="0">
                <a:solidFill>
                  <a:srgbClr val="C00000"/>
                </a:solidFill>
              </a:rPr>
              <a:t>ADD R13, R13, #4 </a:t>
            </a:r>
            <a:r>
              <a:rPr lang="en-US" b="1" dirty="0">
                <a:solidFill>
                  <a:srgbClr val="00B050"/>
                </a:solidFill>
              </a:rPr>
              <a:t>; R13 = R13 + 4 to increment the stack pointer</a:t>
            </a:r>
          </a:p>
          <a:p>
            <a:r>
              <a:rPr lang="en-US" b="1" dirty="0">
                <a:solidFill>
                  <a:srgbClr val="C00000"/>
                </a:solidFill>
              </a:rPr>
              <a:t>LDR R1, [R13] </a:t>
            </a:r>
            <a:r>
              <a:rPr lang="en-US" b="1" dirty="0">
                <a:solidFill>
                  <a:srgbClr val="00B050"/>
                </a:solidFill>
              </a:rPr>
              <a:t>; restore R1 from stack</a:t>
            </a:r>
          </a:p>
          <a:p>
            <a:r>
              <a:rPr lang="en-US" b="1" dirty="0">
                <a:solidFill>
                  <a:srgbClr val="C00000"/>
                </a:solidFill>
              </a:rPr>
              <a:t>ADD R13, R13, #4 </a:t>
            </a:r>
            <a:r>
              <a:rPr lang="en-US" b="1" dirty="0">
                <a:solidFill>
                  <a:srgbClr val="00B050"/>
                </a:solidFill>
              </a:rPr>
              <a:t>; </a:t>
            </a:r>
            <a:endParaRPr lang="en-US" b="1" dirty="0" smtClean="0">
              <a:solidFill>
                <a:srgbClr val="00B050"/>
              </a:solidFill>
            </a:endParaRPr>
          </a:p>
          <a:p>
            <a:r>
              <a:rPr lang="en-US" b="1" dirty="0" smtClean="0">
                <a:solidFill>
                  <a:srgbClr val="C00000"/>
                </a:solidFill>
              </a:rPr>
              <a:t>LDR </a:t>
            </a:r>
            <a:r>
              <a:rPr lang="en-US" b="1" dirty="0">
                <a:solidFill>
                  <a:srgbClr val="C00000"/>
                </a:solidFill>
              </a:rPr>
              <a:t>R0, [R13] </a:t>
            </a:r>
            <a:r>
              <a:rPr lang="en-US" b="1" dirty="0">
                <a:solidFill>
                  <a:srgbClr val="00B050"/>
                </a:solidFill>
              </a:rPr>
              <a:t>; restore R0 from stack</a:t>
            </a:r>
          </a:p>
          <a:p>
            <a:r>
              <a:rPr lang="en-US" b="1" dirty="0">
                <a:solidFill>
                  <a:srgbClr val="C00000"/>
                </a:solidFill>
              </a:rPr>
              <a:t>ADD R13, R13, #</a:t>
            </a:r>
            <a:r>
              <a:rPr lang="en-US" b="1" dirty="0" smtClean="0">
                <a:solidFill>
                  <a:srgbClr val="C00000"/>
                </a:solidFill>
              </a:rPr>
              <a:t>4</a:t>
            </a:r>
            <a:endParaRPr lang="en-US" b="1" dirty="0">
              <a:solidFill>
                <a:srgbClr val="C00000"/>
              </a:solidFill>
            </a:endParaRPr>
          </a:p>
          <a:p>
            <a:r>
              <a:rPr lang="en-US" b="1" dirty="0">
                <a:solidFill>
                  <a:srgbClr val="C00000"/>
                </a:solidFill>
              </a:rPr>
              <a:t>BX LR </a:t>
            </a:r>
            <a:r>
              <a:rPr lang="en-US" b="1" dirty="0">
                <a:solidFill>
                  <a:srgbClr val="00B050"/>
                </a:solidFill>
              </a:rPr>
              <a:t>; return to caller</a:t>
            </a:r>
          </a:p>
          <a:p>
            <a:r>
              <a:rPr lang="en-US" b="1" dirty="0">
                <a:solidFill>
                  <a:srgbClr val="0530BB"/>
                </a:solidFill>
              </a:rPr>
              <a:t>END</a:t>
            </a:r>
            <a:endParaRPr lang="pt-BR" sz="1600" b="1" dirty="0">
              <a:solidFill>
                <a:srgbClr val="0530BB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4794794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671994"/>
    </mc:Choice>
    <mc:Fallback>
      <p:transition spd="slow" advTm="671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Stack and Stack Usage in ARM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396288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STM and </a:t>
            </a:r>
            <a:r>
              <a:rPr lang="en-US" sz="2400" b="1" dirty="0" smtClean="0"/>
              <a:t>LDM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To </a:t>
            </a:r>
            <a:r>
              <a:rPr lang="en-US" sz="2000" b="1" dirty="0"/>
              <a:t>store </a:t>
            </a:r>
            <a:r>
              <a:rPr lang="en-US" sz="2000" b="1" dirty="0" smtClean="0"/>
              <a:t>and load multiple registers </a:t>
            </a:r>
            <a:r>
              <a:rPr lang="en-US" sz="2000" b="1" dirty="0"/>
              <a:t>with a single instruction</a:t>
            </a:r>
          </a:p>
          <a:p>
            <a:pPr lvl="2"/>
            <a:endParaRPr lang="en-US" b="1" dirty="0" smtClean="0">
              <a:solidFill>
                <a:srgbClr val="0530BB"/>
              </a:solidFill>
            </a:endParaRPr>
          </a:p>
          <a:p>
            <a:pPr lvl="2"/>
            <a:r>
              <a:rPr lang="en-US" b="1" dirty="0" smtClean="0">
                <a:solidFill>
                  <a:srgbClr val="0530BB"/>
                </a:solidFill>
              </a:rPr>
              <a:t>MY_SUB</a:t>
            </a:r>
            <a:endParaRPr lang="en-US" b="1" dirty="0">
              <a:solidFill>
                <a:srgbClr val="0530BB"/>
              </a:solidFill>
            </a:endParaRPr>
          </a:p>
          <a:p>
            <a:pPr lvl="2"/>
            <a:r>
              <a:rPr lang="en-US" b="1" dirty="0">
                <a:solidFill>
                  <a:srgbClr val="00B050"/>
                </a:solidFill>
              </a:rPr>
              <a:t>; --------save R0, R1, and R2 on stack before they are used by a loop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STMFA R13, {R0-R2} </a:t>
            </a:r>
            <a:r>
              <a:rPr lang="en-US" b="1" dirty="0">
                <a:solidFill>
                  <a:srgbClr val="00B050"/>
                </a:solidFill>
              </a:rPr>
              <a:t>; save R0, R1, R2 on stack using Full Ascending</a:t>
            </a:r>
          </a:p>
          <a:p>
            <a:pPr lvl="2"/>
            <a:r>
              <a:rPr lang="en-US" b="1" dirty="0">
                <a:solidFill>
                  <a:srgbClr val="00B050"/>
                </a:solidFill>
              </a:rPr>
              <a:t>; --------R0, R1, and R2 are changed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MOV R0, #0 ; </a:t>
            </a:r>
            <a:r>
              <a:rPr lang="en-US" b="1" dirty="0">
                <a:solidFill>
                  <a:srgbClr val="00B050"/>
                </a:solidFill>
              </a:rPr>
              <a:t>R0=0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MOV R1, #0 </a:t>
            </a:r>
            <a:r>
              <a:rPr lang="en-US" b="1" dirty="0">
                <a:solidFill>
                  <a:srgbClr val="00B050"/>
                </a:solidFill>
              </a:rPr>
              <a:t>; R1=0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MOV R2, #0 </a:t>
            </a:r>
            <a:r>
              <a:rPr lang="en-US" b="1" dirty="0">
                <a:solidFill>
                  <a:srgbClr val="00B050"/>
                </a:solidFill>
              </a:rPr>
              <a:t>; R2=0</a:t>
            </a:r>
          </a:p>
          <a:p>
            <a:pPr lvl="2"/>
            <a:r>
              <a:rPr lang="en-US" b="1" dirty="0">
                <a:solidFill>
                  <a:srgbClr val="00B050"/>
                </a:solidFill>
              </a:rPr>
              <a:t>; ---------restore the original registers contents from stack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LDMFA R13, {R0-R2}</a:t>
            </a:r>
          </a:p>
          <a:p>
            <a:pPr lvl="2"/>
            <a:r>
              <a:rPr lang="en-US" b="1" dirty="0">
                <a:solidFill>
                  <a:srgbClr val="00B050"/>
                </a:solidFill>
              </a:rPr>
              <a:t>; restore R0, R1, and R2 from stack using </a:t>
            </a:r>
            <a:r>
              <a:rPr lang="en-US" b="1" dirty="0" smtClean="0">
                <a:solidFill>
                  <a:srgbClr val="00B050"/>
                </a:solidFill>
              </a:rPr>
              <a:t>Full </a:t>
            </a:r>
            <a:r>
              <a:rPr lang="en-US" b="1" dirty="0">
                <a:solidFill>
                  <a:srgbClr val="00B050"/>
                </a:solidFill>
              </a:rPr>
              <a:t>Ascending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BX LR </a:t>
            </a:r>
            <a:r>
              <a:rPr lang="en-US" b="1" dirty="0">
                <a:solidFill>
                  <a:srgbClr val="00B050"/>
                </a:solidFill>
              </a:rPr>
              <a:t>; return to caller</a:t>
            </a:r>
          </a:p>
          <a:p>
            <a:pPr lvl="2"/>
            <a:endParaRPr lang="en-US" b="1" dirty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3013242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36785"/>
    </mc:Choice>
    <mc:Fallback>
      <p:transition spd="slow" advTm="136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Stack and Stack Usage in ARM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3962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Options for LDM and STM instructions</a:t>
            </a:r>
          </a:p>
          <a:p>
            <a:pPr lvl="2"/>
            <a:endParaRPr lang="en-US" b="1" dirty="0">
              <a:solidFill>
                <a:srgbClr val="00B05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524001"/>
            <a:ext cx="2743200" cy="17005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64" y="3352800"/>
            <a:ext cx="8565665" cy="188193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09600" y="5401270"/>
            <a:ext cx="6172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  <a:latin typeface="LiberationSerif"/>
              </a:rPr>
              <a:t>PUSH is an alias of “STMDB R13</a:t>
            </a:r>
            <a:r>
              <a:rPr lang="en-US" b="1" dirty="0" smtClean="0">
                <a:solidFill>
                  <a:srgbClr val="C00000"/>
                </a:solidFill>
                <a:latin typeface="LiberationSerif"/>
              </a:rPr>
              <a:t>!”</a:t>
            </a:r>
          </a:p>
          <a:p>
            <a:pPr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  <a:latin typeface="LiberationSerif"/>
              </a:rPr>
              <a:t>POP </a:t>
            </a:r>
            <a:r>
              <a:rPr lang="en-US" b="1" dirty="0">
                <a:solidFill>
                  <a:srgbClr val="C00000"/>
                </a:solidFill>
                <a:latin typeface="LiberationSerif"/>
              </a:rPr>
              <a:t>is an alias of “</a:t>
            </a:r>
            <a:r>
              <a:rPr lang="en-US" b="1" dirty="0" smtClean="0">
                <a:solidFill>
                  <a:srgbClr val="C00000"/>
                </a:solidFill>
                <a:latin typeface="LiberationSerif"/>
              </a:rPr>
              <a:t>LDMIA R13!”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9988557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67721"/>
    </mc:Choice>
    <mc:Fallback>
      <p:transition spd="slow" advTm="167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Subroutine Call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3962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C00000"/>
                </a:solidFill>
              </a:rPr>
              <a:t>Stack frame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A block </a:t>
            </a:r>
            <a:r>
              <a:rPr lang="en-US" sz="2400" b="1" dirty="0"/>
              <a:t>of memory on the stack </a:t>
            </a:r>
            <a:r>
              <a:rPr lang="en-US" sz="2400" b="1" dirty="0" smtClean="0"/>
              <a:t>for a subroutine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Parameters </a:t>
            </a:r>
            <a:r>
              <a:rPr lang="en-US" sz="2400" b="1" dirty="0"/>
              <a:t>are pushed onto the stack by </a:t>
            </a:r>
            <a:r>
              <a:rPr lang="en-US" sz="2400" b="1" dirty="0" smtClean="0"/>
              <a:t>the caller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The </a:t>
            </a:r>
            <a:r>
              <a:rPr lang="en-US" sz="2400" b="1" dirty="0"/>
              <a:t>return address is pushed onto </a:t>
            </a:r>
            <a:r>
              <a:rPr lang="en-US" sz="2400" b="1" dirty="0" smtClean="0"/>
              <a:t>the stack </a:t>
            </a:r>
            <a:r>
              <a:rPr lang="en-US" sz="2400" b="1" dirty="0"/>
              <a:t>from </a:t>
            </a:r>
            <a:r>
              <a:rPr lang="en-US" sz="2400" b="1" dirty="0" smtClean="0">
                <a:solidFill>
                  <a:srgbClr val="C00000"/>
                </a:solidFill>
              </a:rPr>
              <a:t>R14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Subroutine moves </a:t>
            </a:r>
            <a:r>
              <a:rPr lang="en-US" sz="2400" b="1" dirty="0"/>
              <a:t>the stack pointer to leave a block of memory space for </a:t>
            </a:r>
            <a:r>
              <a:rPr lang="en-US" sz="2400" b="1" dirty="0" smtClean="0"/>
              <a:t>the </a:t>
            </a:r>
            <a:r>
              <a:rPr lang="en-US" sz="2400" b="1" dirty="0" smtClean="0">
                <a:solidFill>
                  <a:srgbClr val="C00000"/>
                </a:solidFill>
              </a:rPr>
              <a:t>local </a:t>
            </a:r>
            <a:r>
              <a:rPr lang="en-US" sz="2400" b="1" dirty="0">
                <a:solidFill>
                  <a:srgbClr val="C00000"/>
                </a:solidFill>
              </a:rPr>
              <a:t>variables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The stack </a:t>
            </a:r>
            <a:r>
              <a:rPr lang="en-US" sz="2400" b="1" dirty="0"/>
              <a:t>pointer is copied to </a:t>
            </a:r>
            <a:r>
              <a:rPr lang="en-US" sz="2400" b="1" dirty="0">
                <a:solidFill>
                  <a:srgbClr val="C00000"/>
                </a:solidFill>
              </a:rPr>
              <a:t>another register </a:t>
            </a:r>
            <a:r>
              <a:rPr lang="en-US" sz="2400" b="1" dirty="0"/>
              <a:t>to </a:t>
            </a:r>
            <a:r>
              <a:rPr lang="en-US" sz="2400" b="1" dirty="0" smtClean="0"/>
              <a:t>be used </a:t>
            </a:r>
            <a:r>
              <a:rPr lang="en-US" sz="2400" b="1" dirty="0"/>
              <a:t>for access into the </a:t>
            </a:r>
            <a:r>
              <a:rPr lang="en-US" sz="2400" b="1" dirty="0">
                <a:solidFill>
                  <a:srgbClr val="C00000"/>
                </a:solidFill>
              </a:rPr>
              <a:t>stack </a:t>
            </a:r>
            <a:r>
              <a:rPr lang="en-US" sz="2400" b="1" dirty="0" smtClean="0">
                <a:solidFill>
                  <a:srgbClr val="C00000"/>
                </a:solidFill>
              </a:rPr>
              <a:t>frame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Each </a:t>
            </a:r>
            <a:r>
              <a:rPr lang="en-US" sz="2400" b="1" dirty="0"/>
              <a:t>subroutine should </a:t>
            </a:r>
            <a:r>
              <a:rPr lang="en-US" sz="2400" b="1" dirty="0">
                <a:solidFill>
                  <a:srgbClr val="C00000"/>
                </a:solidFill>
              </a:rPr>
              <a:t>preserve</a:t>
            </a:r>
            <a:r>
              <a:rPr lang="en-US" sz="2400" b="1" dirty="0"/>
              <a:t> any register it is </a:t>
            </a:r>
            <a:r>
              <a:rPr lang="en-US" sz="2400" b="1" dirty="0" smtClean="0"/>
              <a:t>going to </a:t>
            </a:r>
            <a:r>
              <a:rPr lang="en-US" sz="2400" b="1" dirty="0"/>
              <a:t>use and </a:t>
            </a:r>
            <a:r>
              <a:rPr lang="en-US" sz="2400" b="1" dirty="0">
                <a:solidFill>
                  <a:srgbClr val="C00000"/>
                </a:solidFill>
              </a:rPr>
              <a:t>restore</a:t>
            </a:r>
            <a:r>
              <a:rPr lang="en-US" sz="2400" b="1" dirty="0"/>
              <a:t> them before </a:t>
            </a:r>
            <a:r>
              <a:rPr lang="en-US" sz="2400" b="1" dirty="0" smtClean="0"/>
              <a:t>return</a:t>
            </a:r>
            <a:endParaRPr lang="en-US" b="1" dirty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5702876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39327"/>
    </mc:Choice>
    <mc:Fallback>
      <p:transition spd="slow" advTm="539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ARM </a:t>
            </a:r>
            <a:r>
              <a:rPr lang="en-US" sz="3200" dirty="0">
                <a:latin typeface="+mj-lt"/>
                <a:cs typeface="B Titr" panose="00000700000000000000" pitchFamily="2" charset="-78"/>
              </a:rPr>
              <a:t>Bit-Addressable Memory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Region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3962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C00000"/>
                </a:solidFill>
              </a:rPr>
              <a:t>Bit-banding </a:t>
            </a:r>
            <a:r>
              <a:rPr lang="en-US" sz="2400" b="1" dirty="0" smtClean="0"/>
              <a:t>option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Generally available </a:t>
            </a:r>
            <a:r>
              <a:rPr lang="en-US" sz="2000" b="1" dirty="0"/>
              <a:t>in M3 and </a:t>
            </a:r>
            <a:r>
              <a:rPr lang="en-US" sz="2000" b="1" dirty="0" smtClean="0"/>
              <a:t>M4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To mitigate the issues of Read-Modify-Write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Only </a:t>
            </a:r>
            <a:r>
              <a:rPr lang="en-US" sz="2000" b="1" dirty="0"/>
              <a:t>few small </a:t>
            </a:r>
            <a:r>
              <a:rPr lang="en-US" sz="2000" b="1" dirty="0" smtClean="0"/>
              <a:t>regions are bit-banded</a:t>
            </a:r>
          </a:p>
        </p:txBody>
      </p:sp>
      <p:pic>
        <p:nvPicPr>
          <p:cNvPr id="7" name="Picture 6" descr="F6-8_PeripheralsBit-addressableRegion.jpg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371600" y="2636460"/>
            <a:ext cx="5964225" cy="366524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088620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22736"/>
    </mc:Choice>
    <mc:Fallback>
      <p:transition spd="slow" advTm="422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6|62.2|48.4|48.9|9.6|6.7|69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7|21.1|26.6|13|17.4|7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5.5|2.5|19.8|279.3|30.1|13.9|25.3|32|22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3|43.9|9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3|74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4|57.5|65.5|79|187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2.3|25.5|33.5|5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3|14.4|7.1|19.9|19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2|64.8|124.1|92.1|62.7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38789</TotalTime>
  <Words>1007</Words>
  <Application>Microsoft Office PowerPoint</Application>
  <PresentationFormat>On-screen Show (4:3)</PresentationFormat>
  <Paragraphs>145</Paragraphs>
  <Slides>12</Slides>
  <Notes>0</Notes>
  <HiddenSlides>0</HiddenSlides>
  <MMClips>12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Office Theme</vt:lpstr>
      <vt:lpstr>Aspect</vt:lpstr>
      <vt:lpstr>Microprocessors and Assembly Language  Spring 2020</vt:lpstr>
      <vt:lpstr>Copyright Notice</vt:lpstr>
      <vt:lpstr>Stack and Stack Usage in ARM</vt:lpstr>
      <vt:lpstr>Stack and Stack Usage in ARM</vt:lpstr>
      <vt:lpstr>Stack and Stack Usage in ARM</vt:lpstr>
      <vt:lpstr>Stack and Stack Usage in ARM</vt:lpstr>
      <vt:lpstr>Stack and Stack Usage in ARM</vt:lpstr>
      <vt:lpstr>Subroutine Call</vt:lpstr>
      <vt:lpstr>ARM Bit-Addressable Memory Region</vt:lpstr>
      <vt:lpstr>ARM Bit-Addressable Memory Region</vt:lpstr>
      <vt:lpstr>ADR, LDR, and PC Relative Addressing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Hamed</cp:lastModifiedBy>
  <cp:revision>694</cp:revision>
  <cp:lastPrinted>2017-02-07T08:08:08Z</cp:lastPrinted>
  <dcterms:created xsi:type="dcterms:W3CDTF">2006-08-16T00:00:00Z</dcterms:created>
  <dcterms:modified xsi:type="dcterms:W3CDTF">2020-10-17T08:53:02Z</dcterms:modified>
</cp:coreProperties>
</file>